
<file path=[Content_Types].xml><?xml version="1.0" encoding="utf-8"?>
<Types xmlns="http://schemas.openxmlformats.org/package/2006/content-types"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06" r:id="rId5"/>
    <p:sldId id="307" r:id="rId6"/>
    <p:sldId id="308" r:id="rId7"/>
    <p:sldId id="309" r:id="rId8"/>
    <p:sldId id="294" r:id="rId9"/>
    <p:sldId id="314" r:id="rId10"/>
    <p:sldId id="310" r:id="rId11"/>
    <p:sldId id="315" r:id="rId12"/>
    <p:sldId id="316" r:id="rId13"/>
    <p:sldId id="317" r:id="rId14"/>
    <p:sldId id="322" r:id="rId15"/>
    <p:sldId id="312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25/06/2023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25/06/2023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40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43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71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2463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55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MX" spc="400" dirty="0"/>
              <a:t>Detección de placas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Morfología Matemática</a:t>
            </a:r>
            <a:endParaRPr lang="es-MX" sz="2000" dirty="0">
              <a:solidFill>
                <a:schemeClr val="bg1"/>
              </a:solidFill>
            </a:endParaRPr>
          </a:p>
          <a:p>
            <a:pPr rtl="0"/>
            <a:endParaRPr lang="es-MX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76C2554-3631-0DDC-8B7C-91DC3F6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91" y="276338"/>
            <a:ext cx="1710835" cy="1197864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173203AB-AA47-38C5-0B74-DC79C6DF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88"/>
            <a:ext cx="1560788" cy="1672364"/>
          </a:xfrm>
          <a:prstGeom prst="rect">
            <a:avLst/>
          </a:prstGeom>
        </p:spPr>
      </p:pic>
      <p:pic>
        <p:nvPicPr>
          <p:cNvPr id="11" name="Imagen 10" descr="Imagen que contiene pequeño, coche, azul, viejo&#10;&#10;Descripción generada automáticamente">
            <a:extLst>
              <a:ext uri="{FF2B5EF4-FFF2-40B4-BE49-F238E27FC236}">
                <a16:creationId xmlns:a16="http://schemas.microsoft.com/office/drawing/2014/main" id="{8709777D-3BFB-5F11-60DE-C39FC0D28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48" y="3728426"/>
            <a:ext cx="2843784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07B4CC-D28A-B5A8-CE67-77147739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6CF2A-910F-AA52-C059-791E0AE0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26</a:t>
            </a:r>
            <a:r>
              <a:rPr lang="es-MX" noProof="0" dirty="0"/>
              <a:t>/06/2023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D2DD64-7A3D-95CF-15C9-3BD36404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Detección de placas</a:t>
            </a:r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D6634C-4511-A5B1-D1B8-58DBB0B0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10</a:t>
            </a:fld>
            <a:endParaRPr lang="es-MX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EDBE1DC-2F8B-F374-69D9-174DAB911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PYTHON</a:t>
            </a:r>
          </a:p>
          <a:p>
            <a:r>
              <a:rPr lang="es-MX" dirty="0"/>
              <a:t>TKINTER</a:t>
            </a:r>
          </a:p>
          <a:p>
            <a:r>
              <a:rPr lang="es-MX" dirty="0"/>
              <a:t>OPENCV</a:t>
            </a:r>
          </a:p>
          <a:p>
            <a:r>
              <a:rPr lang="es-MX" dirty="0"/>
              <a:t>NUMPY</a:t>
            </a:r>
          </a:p>
          <a:p>
            <a:endParaRPr lang="es-MX" dirty="0"/>
          </a:p>
        </p:txBody>
      </p:sp>
      <p:pic>
        <p:nvPicPr>
          <p:cNvPr id="13" name="Marcador de posición de imagen 12" descr="Texto&#10;&#10;Descripción generada automáticamente">
            <a:extLst>
              <a:ext uri="{FF2B5EF4-FFF2-40B4-BE49-F238E27FC236}">
                <a16:creationId xmlns:a16="http://schemas.microsoft.com/office/drawing/2014/main" id="{3E886C8C-6D75-FD8D-E0DB-9BE5B97825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493" r="12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046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1D5400-C285-A4C4-36F2-51F86CD7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25</a:t>
            </a:r>
            <a:r>
              <a:rPr lang="es-MX" noProof="0" dirty="0"/>
              <a:t>/06/2023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21987C-6D58-EC24-DB27-E55A8E0A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 dirty="0"/>
              <a:t>Detección de placas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0A2B47-4F16-E499-76BA-8E406786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t>11</a:t>
            </a:fld>
            <a:endParaRPr lang="es-MX" noProof="0"/>
          </a:p>
        </p:txBody>
      </p:sp>
      <p:pic>
        <p:nvPicPr>
          <p:cNvPr id="5" name="MM_Com1">
            <a:hlinkClick r:id="" action="ppaction://media"/>
            <a:extLst>
              <a:ext uri="{FF2B5EF4-FFF2-40B4-BE49-F238E27FC236}">
                <a16:creationId xmlns:a16="http://schemas.microsoft.com/office/drawing/2014/main" id="{7FD201F2-49F2-C8A0-52F6-0833A291A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1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dirty="0"/>
              <a:t>26/06/2023</a:t>
            </a:r>
          </a:p>
        </p:txBody>
      </p:sp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12</a:t>
            </a:fld>
            <a:endParaRPr lang="es-MX"/>
          </a:p>
        </p:txBody>
      </p:sp>
      <p:sp>
        <p:nvSpPr>
          <p:cNvPr id="23" name="Marcador de posición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Detección de placas</a:t>
            </a:r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sp>
        <p:nvSpPr>
          <p:cNvPr id="7" name="Marcador de posición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MX" dirty="0"/>
              <a:t>COMUNIDAD NARANJA</a:t>
            </a:r>
          </a:p>
          <a:p>
            <a:pPr rtl="0"/>
            <a:r>
              <a:rPr lang="es-MX" dirty="0"/>
              <a:t>EQUIPO 1</a:t>
            </a:r>
          </a:p>
          <a:p>
            <a:pPr rtl="0"/>
            <a:r>
              <a:rPr lang="es-MX" dirty="0"/>
              <a:t>IA</a:t>
            </a:r>
          </a:p>
          <a:p>
            <a:pPr rtl="0"/>
            <a:endParaRPr lang="es-MX" dirty="0"/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dirty="0"/>
              <a:t>26/06/2023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Comunidad naranja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/>
              <a:t>2</a:t>
            </a:fld>
            <a:endParaRPr lang="es-MX"/>
          </a:p>
        </p:txBody>
      </p:sp>
      <p:pic>
        <p:nvPicPr>
          <p:cNvPr id="18" name="Marcador de posición de imagen 17" descr="Imagen que contiene pequeño, tabla, naranja, sostener&#10;&#10;Descripción generada automáticamente">
            <a:extLst>
              <a:ext uri="{FF2B5EF4-FFF2-40B4-BE49-F238E27FC236}">
                <a16:creationId xmlns:a16="http://schemas.microsoft.com/office/drawing/2014/main" id="{39CA6241-C332-CE27-8A55-0143504902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8834" b="8834"/>
          <a:stretch>
            <a:fillRect/>
          </a:stretch>
        </p:blipFill>
        <p:spPr/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BC83487D-AC0A-0988-E88F-7A8E166DB577}"/>
              </a:ext>
            </a:extLst>
          </p:cNvPr>
          <p:cNvSpPr/>
          <p:nvPr/>
        </p:nvSpPr>
        <p:spPr>
          <a:xfrm>
            <a:off x="6076950" y="1298670"/>
            <a:ext cx="4924425" cy="4260660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rgbClr val="FFC000"/>
                </a:solidFill>
              </a:rPr>
              <a:t>Comunidad 1 – Color Naranja</a:t>
            </a:r>
          </a:p>
          <a:p>
            <a:pPr algn="ctr"/>
            <a:endParaRPr lang="es-MX" sz="2000" b="1" dirty="0">
              <a:solidFill>
                <a:srgbClr val="FFC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b="1" dirty="0">
                <a:solidFill>
                  <a:schemeClr val="bg1"/>
                </a:solidFill>
              </a:rPr>
              <a:t>Hernández Domínguez Angel Alan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b="1" dirty="0">
                <a:solidFill>
                  <a:schemeClr val="bg1"/>
                </a:solidFill>
              </a:rPr>
              <a:t>Morán Pablo Aliss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b="1" dirty="0">
                <a:solidFill>
                  <a:schemeClr val="bg1"/>
                </a:solidFill>
              </a:rPr>
              <a:t>Rivera Sánchez Perla Amarilis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b="1" dirty="0">
                <a:solidFill>
                  <a:schemeClr val="bg1"/>
                </a:solidFill>
              </a:rPr>
              <a:t>Salazar Gómez Andrés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b="1" dirty="0">
                <a:solidFill>
                  <a:schemeClr val="bg1"/>
                </a:solidFill>
              </a:rPr>
              <a:t>Villegas Dorantes Edwin Ivan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>
                <a:solidFill>
                  <a:srgbClr val="FFC000"/>
                </a:solidFill>
              </a:rPr>
              <a:t>Grupo: 3CM14</a:t>
            </a:r>
          </a:p>
          <a:p>
            <a:pPr algn="ctr"/>
            <a:r>
              <a:rPr lang="es-MX" sz="2000" b="1" dirty="0">
                <a:solidFill>
                  <a:srgbClr val="FFC000"/>
                </a:solidFill>
              </a:rPr>
              <a:t>Docente: Cruz Meza María Elena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sz="5400" dirty="0"/>
              <a:t>Introducción</a:t>
            </a:r>
            <a:endParaRPr lang="es-MX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el presente proyecto se ha desarrollado un prototipo en Python que implementa las operaciones morfológicas y muestra la imagen procesada. Este proyecto demuestra la versatilidad y utilidad de la morfología matemática en el análisis de imágenes, especialmente cuando se requiere resaltar y segmentar objetos de interés en una imagen.</a:t>
            </a:r>
          </a:p>
          <a:p>
            <a:pPr rtl="0"/>
            <a:endParaRPr lang="es-MX" dirty="0"/>
          </a:p>
        </p:txBody>
      </p:sp>
      <p:sp>
        <p:nvSpPr>
          <p:cNvPr id="9" name="Marcador de posición de fech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dirty="0"/>
              <a:t>26/06/2023</a:t>
            </a:r>
          </a:p>
        </p:txBody>
      </p:sp>
      <p:sp>
        <p:nvSpPr>
          <p:cNvPr id="10" name="Marcador de posición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Detección de placas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/>
              <a:t>3</a:t>
            </a:fld>
            <a:endParaRPr lang="es-MX"/>
          </a:p>
        </p:txBody>
      </p:sp>
      <p:pic>
        <p:nvPicPr>
          <p:cNvPr id="7" name="Marcador de posición de 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887FE7-D450-7577-5948-07E449EEF3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568"/>
            <a:ext cx="9144000" cy="2340864"/>
          </a:xfrm>
        </p:spPr>
        <p:txBody>
          <a:bodyPr rtlCol="0"/>
          <a:lstStyle/>
          <a:p>
            <a:pPr marL="914400" lvl="2"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6000" b="1" kern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Operaciones básicas de la morfología matemática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MX" b="1" cap="all" spc="100" smtClean="0">
                <a:solidFill>
                  <a:schemeClr val="accent2"/>
                </a:solidFill>
              </a:rPr>
              <a:t>5</a:t>
            </a:fld>
            <a:endParaRPr lang="es-MX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6C18D15-3F6F-7EF9-0F6D-8013C0158253}"/>
              </a:ext>
            </a:extLst>
          </p:cNvPr>
          <p:cNvSpPr/>
          <p:nvPr/>
        </p:nvSpPr>
        <p:spPr>
          <a:xfrm>
            <a:off x="1171574" y="1362075"/>
            <a:ext cx="170497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DILATACIÓN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2B20510-EC0A-1880-473E-DD161F81B451}"/>
              </a:ext>
            </a:extLst>
          </p:cNvPr>
          <p:cNvSpPr/>
          <p:nvPr/>
        </p:nvSpPr>
        <p:spPr>
          <a:xfrm>
            <a:off x="3095624" y="1362075"/>
            <a:ext cx="836295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Es una operación que expande los objetos en una imagen. Consiste en desplazar un elemento estructurante sobre la imagen y asignar el valor máximo encontrado en la vecindad de cada píxel al píxel central del elemento estructurante.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963946A-348C-391E-06DF-4C5750F5F084}"/>
              </a:ext>
            </a:extLst>
          </p:cNvPr>
          <p:cNvSpPr/>
          <p:nvPr/>
        </p:nvSpPr>
        <p:spPr>
          <a:xfrm>
            <a:off x="1171574" y="2486025"/>
            <a:ext cx="1704975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EROSIÓN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A30C60C-93AF-F9A5-080F-2D9E83B0BE24}"/>
              </a:ext>
            </a:extLst>
          </p:cNvPr>
          <p:cNvSpPr/>
          <p:nvPr/>
        </p:nvSpPr>
        <p:spPr>
          <a:xfrm>
            <a:off x="3095624" y="2486025"/>
            <a:ext cx="8362951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Es la operación opuesta a la dilatación. Consiste en desplazar un elemento estructurante sobre la imagen y asignar el valor mínimo encontrado en la vecindad de cada píxel al píxel central del elemento estructurante. 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AC47D95-61F1-7D2B-A589-4101FC54A0F1}"/>
              </a:ext>
            </a:extLst>
          </p:cNvPr>
          <p:cNvSpPr/>
          <p:nvPr/>
        </p:nvSpPr>
        <p:spPr>
          <a:xfrm>
            <a:off x="1171574" y="3609975"/>
            <a:ext cx="170497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APERTURA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4D462BA-068D-692E-5E57-C6DED77B481A}"/>
              </a:ext>
            </a:extLst>
          </p:cNvPr>
          <p:cNvSpPr/>
          <p:nvPr/>
        </p:nvSpPr>
        <p:spPr>
          <a:xfrm>
            <a:off x="3095624" y="3609975"/>
            <a:ext cx="8362951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La apertura consiste en aplicar una erosión seguida de una dilatación, también suaviza los contornos de los objetos, elimina pequeños detalles y divide objetos conectados.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0DF9698-076E-2EB3-8189-5DB8A3879BBA}"/>
              </a:ext>
            </a:extLst>
          </p:cNvPr>
          <p:cNvSpPr/>
          <p:nvPr/>
        </p:nvSpPr>
        <p:spPr>
          <a:xfrm>
            <a:off x="1171574" y="4737100"/>
            <a:ext cx="1704975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CIERRE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0FC54CA-1E3D-6F73-8702-881E7D21A36F}"/>
              </a:ext>
            </a:extLst>
          </p:cNvPr>
          <p:cNvSpPr/>
          <p:nvPr/>
        </p:nvSpPr>
        <p:spPr>
          <a:xfrm>
            <a:off x="3095624" y="4737100"/>
            <a:ext cx="8362951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El cierre se compone de una dilatación seguida de una erosión. El cierre rellena huecos, une objetos separados y suaviza bordes irregulares.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MX" b="1" cap="all" spc="100" smtClean="0">
                <a:solidFill>
                  <a:schemeClr val="accent2"/>
                </a:solidFill>
              </a:rPr>
              <a:t>6</a:t>
            </a:fld>
            <a:endParaRPr lang="es-MX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38BCCB-0C3F-7FA9-9DC7-6946F2025D40}"/>
              </a:ext>
            </a:extLst>
          </p:cNvPr>
          <p:cNvSpPr/>
          <p:nvPr/>
        </p:nvSpPr>
        <p:spPr>
          <a:xfrm>
            <a:off x="1276349" y="1914525"/>
            <a:ext cx="170497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TOP-HAT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FE9E7BE-B19B-D859-BDAB-32F428E3DE33}"/>
              </a:ext>
            </a:extLst>
          </p:cNvPr>
          <p:cNvSpPr/>
          <p:nvPr/>
        </p:nvSpPr>
        <p:spPr>
          <a:xfrm>
            <a:off x="3200399" y="1914525"/>
            <a:ext cx="836295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Se obtiene restando la imagen original a su apertura, lo que resalta estructuras más pequeñas que el elemento estructurante utilizado en la apertura.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E4CBA42-13F5-9CFF-8784-869CA70029EA}"/>
              </a:ext>
            </a:extLst>
          </p:cNvPr>
          <p:cNvSpPr/>
          <p:nvPr/>
        </p:nvSpPr>
        <p:spPr>
          <a:xfrm>
            <a:off x="1276349" y="3038475"/>
            <a:ext cx="1704975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BLACK-HAT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B6F3B9E-9CA7-6670-C28C-93E7CDA8FE0B}"/>
              </a:ext>
            </a:extLst>
          </p:cNvPr>
          <p:cNvSpPr/>
          <p:nvPr/>
        </p:nvSpPr>
        <p:spPr>
          <a:xfrm>
            <a:off x="3200399" y="3038475"/>
            <a:ext cx="8362951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Se obtiene restando el cierre de la imagen original, lo que resalta estructuras más grandes que el elemento estructurante utilizado en el cierre. 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5088BA4-BA50-8254-8056-B347A72336D8}"/>
              </a:ext>
            </a:extLst>
          </p:cNvPr>
          <p:cNvSpPr/>
          <p:nvPr/>
        </p:nvSpPr>
        <p:spPr>
          <a:xfrm>
            <a:off x="1276349" y="4162425"/>
            <a:ext cx="1704975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GRADIENTE</a:t>
            </a:r>
          </a:p>
          <a:p>
            <a:pPr algn="ctr"/>
            <a:r>
              <a:rPr lang="es-MX" sz="1400" b="1" dirty="0">
                <a:solidFill>
                  <a:schemeClr val="tx1"/>
                </a:solidFill>
              </a:rPr>
              <a:t>MORFOLOGICO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C45A618-BBF6-AF25-AA89-455E8DDA6E5A}"/>
              </a:ext>
            </a:extLst>
          </p:cNvPr>
          <p:cNvSpPr/>
          <p:nvPr/>
        </p:nvSpPr>
        <p:spPr>
          <a:xfrm>
            <a:off x="3200399" y="4162425"/>
            <a:ext cx="8362951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Permite resaltar los bordes o contornos de los objetos en una imagen. Se obtiene calculando la diferencia entre la dilatación y la erosión de la imagen original. El resultado es una imagen que resalta las transiciones abruptas de intensidad.</a:t>
            </a:r>
          </a:p>
        </p:txBody>
      </p:sp>
    </p:spTree>
    <p:extLst>
      <p:ext uri="{BB962C8B-B14F-4D97-AF65-F5344CB8AC3E}">
        <p14:creationId xmlns:p14="http://schemas.microsoft.com/office/powerpoint/2010/main" val="3150994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DETECCIÓN DE PLACAS</a:t>
            </a:r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7</a:t>
            </a:fld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28A3DC-0FE9-3BCE-E8E9-C04825552BB5}"/>
              </a:ext>
            </a:extLst>
          </p:cNvPr>
          <p:cNvSpPr txBox="1"/>
          <p:nvPr/>
        </p:nvSpPr>
        <p:spPr>
          <a:xfrm>
            <a:off x="552450" y="2459736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bg1"/>
                </a:solidFill>
              </a:rPr>
              <a:t>DEFINICIÓN DEL PROBLEMA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B0765FF-4E46-7F97-0218-2864F506070B}"/>
              </a:ext>
            </a:extLst>
          </p:cNvPr>
          <p:cNvSpPr txBox="1"/>
          <p:nvPr/>
        </p:nvSpPr>
        <p:spPr>
          <a:xfrm>
            <a:off x="6448425" y="1527582"/>
            <a:ext cx="4324350" cy="3802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problemática abordada en este </a:t>
            </a:r>
            <a:r>
              <a:rPr lang="es-MX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proyecto 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centra en la identificación de letras en una imagen específica de una camioneta estacionada sobre tierra y vegetación circundante.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lograr la segmentación precisa de las letras presentes en la placa de la camioneta. Esta tarea plantea desafíos debido a la presencia de elementos distractorios y posibles variaciones en la apariencia de las letras.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CA9A6D-0D29-CD49-7A18-4C2C9126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Detección de placas</a:t>
            </a:r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1878E3-001F-B03A-A015-96450B64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8</a:t>
            </a:fld>
            <a:endParaRPr lang="es-MX" noProof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19C798-B559-9462-E9D8-4902934291ED}"/>
              </a:ext>
            </a:extLst>
          </p:cNvPr>
          <p:cNvSpPr txBox="1"/>
          <p:nvPr/>
        </p:nvSpPr>
        <p:spPr>
          <a:xfrm>
            <a:off x="704850" y="2762725"/>
            <a:ext cx="432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bg1"/>
                </a:solidFill>
              </a:rPr>
              <a:t>OBJETIVO</a:t>
            </a:r>
          </a:p>
          <a:p>
            <a:pPr algn="ctr"/>
            <a:r>
              <a:rPr lang="es-MX" sz="4800" b="1" dirty="0">
                <a:solidFill>
                  <a:schemeClr val="bg1"/>
                </a:solidFill>
              </a:rPr>
              <a:t>GENERAL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DBE092-5ECB-0043-DCFC-B3B19FD7804C}"/>
              </a:ext>
            </a:extLst>
          </p:cNvPr>
          <p:cNvSpPr txBox="1"/>
          <p:nvPr/>
        </p:nvSpPr>
        <p:spPr>
          <a:xfrm>
            <a:off x="6338887" y="2602205"/>
            <a:ext cx="4543425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aplicación en Python para procesar y segmentar de manera precisa las placas de vehículos en una imagen, utilizando propiedades morfológicas para obtener una mejor visión de dicha imagen.</a:t>
            </a:r>
          </a:p>
        </p:txBody>
      </p:sp>
    </p:spTree>
    <p:extLst>
      <p:ext uri="{BB962C8B-B14F-4D97-AF65-F5344CB8AC3E}">
        <p14:creationId xmlns:p14="http://schemas.microsoft.com/office/powerpoint/2010/main" val="4023128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CA9A6D-0D29-CD49-7A18-4C2C9126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Detección de placas</a:t>
            </a:r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1878E3-001F-B03A-A015-96450B64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9</a:t>
            </a:fld>
            <a:endParaRPr lang="es-MX" noProof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19C798-B559-9462-E9D8-4902934291ED}"/>
              </a:ext>
            </a:extLst>
          </p:cNvPr>
          <p:cNvSpPr txBox="1"/>
          <p:nvPr/>
        </p:nvSpPr>
        <p:spPr>
          <a:xfrm>
            <a:off x="704850" y="2762725"/>
            <a:ext cx="432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bg1"/>
                </a:solidFill>
              </a:rPr>
              <a:t>OBJETIVOS</a:t>
            </a:r>
          </a:p>
          <a:p>
            <a:pPr algn="ctr"/>
            <a:r>
              <a:rPr lang="es-MX" sz="4800" b="1" dirty="0">
                <a:solidFill>
                  <a:schemeClr val="bg1"/>
                </a:solidFill>
              </a:rPr>
              <a:t>ESPECIFICOS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8F2B98-8D71-2264-E01B-09C4A1CC2E28}"/>
              </a:ext>
            </a:extLst>
          </p:cNvPr>
          <p:cNvSpPr txBox="1"/>
          <p:nvPr/>
        </p:nvSpPr>
        <p:spPr>
          <a:xfrm>
            <a:off x="5919787" y="478022"/>
            <a:ext cx="5381625" cy="606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las características de las letras en la placa para diseñar algoritmos de procesamiento de imágenes. </a:t>
            </a: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y seleccionar las propiedades más adecuadas de la morfología matemática para el procesamiento de la imagen. </a:t>
            </a: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 algoritmos de segmentación basados en las características identificadas en las letras de la placa. </a:t>
            </a: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Aplicar las operaciones morfológicas seleccionadas para mejorar la segmentación de la imagen. </a:t>
            </a: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Presentar los resultados obtenidos al aplicar los algoritmos desarrollados.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Integrar todos los algoritmos en una aplicación funcional para facilitar su uso como herramienta de procesamiento de imágenes.</a:t>
            </a:r>
          </a:p>
        </p:txBody>
      </p:sp>
    </p:spTree>
    <p:extLst>
      <p:ext uri="{BB962C8B-B14F-4D97-AF65-F5344CB8AC3E}">
        <p14:creationId xmlns:p14="http://schemas.microsoft.com/office/powerpoint/2010/main" val="2169473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{39EE6276-956A-4106-90BE-76EA023DACB3}tf89338750_win32</Template>
  <TotalTime>918</TotalTime>
  <Words>579</Words>
  <Application>Microsoft Office PowerPoint</Application>
  <PresentationFormat>Panorámica</PresentationFormat>
  <Paragraphs>84</Paragraphs>
  <Slides>12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Univers</vt:lpstr>
      <vt:lpstr>Wingdings</vt:lpstr>
      <vt:lpstr>GradientUnivers</vt:lpstr>
      <vt:lpstr>Detección de placas</vt:lpstr>
      <vt:lpstr>Presentación de PowerPoint</vt:lpstr>
      <vt:lpstr>Introducción</vt:lpstr>
      <vt:lpstr>Operaciones básicas de la morfología matemática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placas</dc:title>
  <dc:creator>Edwin Ivan Villegas Dorantes</dc:creator>
  <cp:lastModifiedBy>Edwin Ivan Villegas Dorantes</cp:lastModifiedBy>
  <cp:revision>33</cp:revision>
  <dcterms:created xsi:type="dcterms:W3CDTF">2023-06-24T19:15:51Z</dcterms:created>
  <dcterms:modified xsi:type="dcterms:W3CDTF">2023-06-26T00:46:59Z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